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yderman, Joel (NIH/OD) [E]" initials="JAS" lastIdx="1" clrIdx="0"/>
  <p:cmAuthor id="1" name="Snyderman, Joel (NIH/OD) [E]" initials="SJ([" lastIdx="15" clrIdx="1"/>
  <p:cmAuthor id="2" name="Gray, Laura (NIH/OD) [E]" initials="GL([" lastIdx="4" clrIdx="2">
    <p:extLst>
      <p:ext uri="{19B8F6BF-5375-455C-9EA6-DF929625EA0E}">
        <p15:presenceInfo xmlns:p15="http://schemas.microsoft.com/office/powerpoint/2012/main" userId="S::graylf@nih.gov::7fcc57ce-a891-4ad6-a387-ed04151fe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336600"/>
    <a:srgbClr val="000000"/>
    <a:srgbClr val="003300"/>
    <a:srgbClr val="663300"/>
    <a:srgbClr val="FF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67E25-61F7-48C3-84F9-8D2B14DC667A}" v="4" dt="2023-01-31T21:05:43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76968" autoAdjust="0"/>
  </p:normalViewPr>
  <p:slideViewPr>
    <p:cSldViewPr>
      <p:cViewPr varScale="1">
        <p:scale>
          <a:sx n="76" d="100"/>
          <a:sy n="76" d="100"/>
        </p:scale>
        <p:origin x="90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ER_template_blue plain_508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7FCD"/>
      </a:accent1>
      <a:accent2>
        <a:srgbClr val="59A80E"/>
      </a:accent2>
      <a:accent3>
        <a:srgbClr val="BFBFBF"/>
      </a:accent3>
      <a:accent4>
        <a:srgbClr val="015596"/>
      </a:accent4>
      <a:accent5>
        <a:srgbClr val="014273"/>
      </a:accent5>
      <a:accent6>
        <a:srgbClr val="3E780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_template_blue plain_508" id="{71977922-DDC9-448D-9BCF-8BF8AF854FA0}" vid="{F37FBE16-E492-408D-8FE4-0B33FF9C220A}"/>
    </a:ext>
  </a:extLst>
</a:theme>
</file>

<file path=ppt/theme/theme17.xml><?xml version="1.0" encoding="utf-8"?>
<a:theme xmlns:a="http://schemas.openxmlformats.org/drawingml/2006/main" name="1_SEED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ED Template" id="{1F573CFD-527A-405E-81E3-BA1F23C89E1F}" vid="{379EB7CB-861A-4B0B-8C02-2B53CEE06A4B}"/>
    </a:ext>
  </a:extLst>
</a:theme>
</file>

<file path=ppt/theme/theme18.xml><?xml version="1.0" encoding="utf-8"?>
<a:theme xmlns:a="http://schemas.openxmlformats.org/drawingml/2006/main" name="2_bordertemplaterevised (1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  <SharedWithUsers xmlns="9c26b516-99a2-46e9-9f5e-24cd0ed530a5">
      <UserInfo>
        <DisplayName>Sharma, Priyanka (NIH/OD) [C]</DisplayName>
        <AccountId>134</AccountId>
        <AccountType/>
      </UserInfo>
      <UserInfo>
        <DisplayName>Barry, Sophie (NIH/OD) [E]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26D0C24-D1CF-444D-A73C-F3A44C906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2A231E-1324-4518-BA1E-A0B5E51D9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A7ED8-C6D8-40E2-9811-AE527EE80E48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9c26b516-99a2-46e9-9f5e-24cd0ed530a5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89998f2-a2b7-4b44-82b6-b98408f16e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OER2012</Template>
  <TotalTime>34508</TotalTime>
  <Words>5752</Words>
  <Application>Microsoft Office PowerPoint</Application>
  <PresentationFormat>Widescreen</PresentationFormat>
  <Paragraphs>631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39</vt:i4>
      </vt:variant>
    </vt:vector>
  </HeadingPairs>
  <TitlesOfParts>
    <vt:vector size="74" baseType="lpstr">
      <vt:lpstr>Arial</vt:lpstr>
      <vt:lpstr>Bodoni MT Condensed</vt:lpstr>
      <vt:lpstr>Calibri</vt:lpstr>
      <vt:lpstr>Courier New</vt:lpstr>
      <vt:lpstr>Franklin Gothic Book</vt:lpstr>
      <vt:lpstr>Georgia</vt:lpstr>
      <vt:lpstr>Open Sans</vt:lpstr>
      <vt:lpstr>Open Sans ExtraBold</vt:lpstr>
      <vt:lpstr>Open Sans Light</vt:lpstr>
      <vt:lpstr>Open Sans Light ITALIC</vt:lpstr>
      <vt:lpstr>Segoe UI</vt:lpstr>
      <vt:lpstr>Tahoma</vt:lpstr>
      <vt:lpstr>Times New Roman</vt:lpstr>
      <vt:lpstr>Trebuchet MS</vt:lpstr>
      <vt:lpstr>Verdana</vt:lpstr>
      <vt:lpstr>Wingdings</vt:lpstr>
      <vt:lpstr>Wingdings 2</vt:lpstr>
      <vt:lpstr>OER2012</vt:lpstr>
      <vt:lpstr>Urban</vt:lpstr>
      <vt:lpstr>Option 1 - Small Pics at Bottom</vt:lpstr>
      <vt:lpstr>1_OER2012</vt:lpstr>
      <vt:lpstr>1_Urban</vt:lpstr>
      <vt:lpstr>1_Option 1 - Small Pics at Bottom</vt:lpstr>
      <vt:lpstr>2_OER2012</vt:lpstr>
      <vt:lpstr>2_Urban</vt:lpstr>
      <vt:lpstr>2_Option 1 - Small Pics at Bottom</vt:lpstr>
      <vt:lpstr>3_OER2012</vt:lpstr>
      <vt:lpstr>3_Urban</vt:lpstr>
      <vt:lpstr>3_Option 1 - Small Pics at Bottom</vt:lpstr>
      <vt:lpstr>4_OER2012</vt:lpstr>
      <vt:lpstr>4_Urban</vt:lpstr>
      <vt:lpstr>4_Option 1 - Small Pics at Bottom</vt:lpstr>
      <vt:lpstr>OER_template_blue plain_508</vt:lpstr>
      <vt:lpstr>1_SEED Template</vt:lpstr>
      <vt:lpstr>2_bordertemplaterevised (1)</vt:lpstr>
      <vt:lpstr> All About Costs:  A Post-Award Primer </vt:lpstr>
      <vt:lpstr> Logistics</vt:lpstr>
      <vt:lpstr>      All About Costs:  A Post-Award Primer  </vt:lpstr>
      <vt:lpstr>Discussion Topics</vt:lpstr>
      <vt:lpstr>Federal requirements</vt:lpstr>
      <vt:lpstr>OMB Regulations</vt:lpstr>
      <vt:lpstr>Cost Principles</vt:lpstr>
      <vt:lpstr> Cost Principles </vt:lpstr>
      <vt:lpstr>Administrative Requirements</vt:lpstr>
      <vt:lpstr>Administrative Requirements – Cont. </vt:lpstr>
      <vt:lpstr>Audit Requirements</vt:lpstr>
      <vt:lpstr>Summary of Audit Requirements</vt:lpstr>
      <vt:lpstr>Summary of Federal Requirement References</vt:lpstr>
      <vt:lpstr>Grant Award Basics</vt:lpstr>
      <vt:lpstr>Read the Notice of Award </vt:lpstr>
      <vt:lpstr>Award Restrictions (Section IV)</vt:lpstr>
      <vt:lpstr>Accounting Basics</vt:lpstr>
      <vt:lpstr>Accounting</vt:lpstr>
      <vt:lpstr>Accounting (cont.)</vt:lpstr>
      <vt:lpstr>Monitoring Basics</vt:lpstr>
      <vt:lpstr>Monitoring </vt:lpstr>
      <vt:lpstr>Budget vs. Actual</vt:lpstr>
      <vt:lpstr>Accurate Charges</vt:lpstr>
      <vt:lpstr>What does “reasonable” mean?</vt:lpstr>
      <vt:lpstr>What does “allocable” mean?</vt:lpstr>
      <vt:lpstr>What does “consistently applied” mean?</vt:lpstr>
      <vt:lpstr>What does “conformance” mean?</vt:lpstr>
      <vt:lpstr>Case Studies</vt:lpstr>
      <vt:lpstr>Case Study 1</vt:lpstr>
      <vt:lpstr>Test Your Knowledge – Case Study 1</vt:lpstr>
      <vt:lpstr>Case Study 2</vt:lpstr>
      <vt:lpstr>Test Your Knowledge – Case Study 2</vt:lpstr>
      <vt:lpstr>Case Study 3</vt:lpstr>
      <vt:lpstr>Test Your Knowledge – Case Study 3</vt:lpstr>
      <vt:lpstr>Case Study 4</vt:lpstr>
      <vt:lpstr>Test Your Knowledge – Case Study 4</vt:lpstr>
      <vt:lpstr>Questions?</vt:lpstr>
      <vt:lpstr>Virtual 2023 NIH Grants Conference</vt:lpstr>
      <vt:lpstr>Thank You</vt:lpstr>
    </vt:vector>
  </TitlesOfParts>
  <Company>NIH\OD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Timely and Accurate Submission of Financial Status Reports (FSR)</dc:title>
  <dc:creator>OD Lan User</dc:creator>
  <cp:lastModifiedBy>Sharma, Priyanka (NIH/OD) [C]</cp:lastModifiedBy>
  <cp:revision>1108</cp:revision>
  <cp:lastPrinted>2015-09-09T14:34:40Z</cp:lastPrinted>
  <dcterms:created xsi:type="dcterms:W3CDTF">2003-01-30T15:11:49Z</dcterms:created>
  <dcterms:modified xsi:type="dcterms:W3CDTF">2023-02-02T22:35:56Z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MediaServiceImageTags">
    <vt:lpwstr/>
  </property>
  <property fmtid="{D5CDD505-2E9C-101B-9397-08002B2CF9AE}" pid="4" name="ArticulateGUID">
    <vt:lpwstr>140C0834-0099-482F-9660-6820E607ABAC</vt:lpwstr>
  </property>
  <property fmtid="{D5CDD505-2E9C-101B-9397-08002B2CF9AE}" pid="5" name="ArticulatePath">
    <vt:lpwstr>slideset-All-About-Costs-with-notes-508-event</vt:lpwstr>
  </property>
</Properties>
</file>