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CCFF"/>
    <a:srgbClr val="CCECFF"/>
    <a:srgbClr val="66FFFF"/>
    <a:srgbClr val="66FF66"/>
    <a:srgbClr val="66FF33"/>
    <a:srgbClr val="0033CC"/>
    <a:srgbClr val="008000"/>
    <a:srgbClr val="5F5F5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74FF0-CA9E-4510-B7A4-E9BB856FDB4B}" v="2250" dt="2023-01-29T11:42:28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449" autoAdjust="0"/>
  </p:normalViewPr>
  <p:slideViewPr>
    <p:cSldViewPr snapToGrid="0">
      <p:cViewPr varScale="1">
        <p:scale>
          <a:sx n="75" d="100"/>
          <a:sy n="75" d="100"/>
        </p:scale>
        <p:origin x="11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7"/>
        <p:guide pos="2208"/>
      </p:guideLst>
    </p:cSldViewPr>
  </p:notesViewPr>
  <p:gridSpacing cx="76200" cy="76200"/>
</p:viewPr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2A801-5449-4D9D-AA52-8EBF2C273C3E}">
      <dsp:nvSpPr>
        <dsp:cNvPr id="0" name=""/>
        <dsp:cNvSpPr/>
      </dsp:nvSpPr>
      <dsp:spPr>
        <a:xfrm rot="16200000">
          <a:off x="-1711" y="111997"/>
          <a:ext cx="1745015" cy="1744667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90 – Lowest Impact</a:t>
          </a:r>
        </a:p>
      </dsp:txBody>
      <dsp:txXfrm rot="5400000">
        <a:off x="303781" y="548076"/>
        <a:ext cx="1439350" cy="872507"/>
      </dsp:txXfrm>
    </dsp:sp>
    <dsp:sp modelId="{678F1EC2-DAB8-4ECB-B4D4-E2D21C35D749}">
      <dsp:nvSpPr>
        <dsp:cNvPr id="0" name=""/>
        <dsp:cNvSpPr/>
      </dsp:nvSpPr>
      <dsp:spPr>
        <a:xfrm rot="5400000">
          <a:off x="1914295" y="112868"/>
          <a:ext cx="1745015" cy="1742925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10 – Highest Impact</a:t>
          </a:r>
          <a:endParaRPr lang="en-US" sz="2000" i="0" kern="1200"/>
        </a:p>
      </dsp:txBody>
      <dsp:txXfrm rot="-5400000">
        <a:off x="1915340" y="548077"/>
        <a:ext cx="1437913" cy="872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2A801-5449-4D9D-AA52-8EBF2C273C3E}">
      <dsp:nvSpPr>
        <dsp:cNvPr id="0" name=""/>
        <dsp:cNvSpPr/>
      </dsp:nvSpPr>
      <dsp:spPr>
        <a:xfrm rot="16200000">
          <a:off x="-160974" y="147116"/>
          <a:ext cx="1627913" cy="1305966"/>
        </a:xfrm>
        <a:prstGeom prst="upArrow">
          <a:avLst>
            <a:gd name="adj1" fmla="val 50000"/>
            <a:gd name="adj2" fmla="val 35000"/>
          </a:avLst>
        </a:prstGeom>
        <a:noFill/>
        <a:ln w="19050" cap="flat" cmpd="sng" algn="ctr">
          <a:solidFill>
            <a:srgbClr val="00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ND  </a:t>
          </a:r>
        </a:p>
      </dsp:txBody>
      <dsp:txXfrm rot="5400000">
        <a:off x="228544" y="393120"/>
        <a:ext cx="1077422" cy="813957"/>
      </dsp:txXfrm>
    </dsp:sp>
    <dsp:sp modelId="{678F1EC2-DAB8-4ECB-B4D4-E2D21C35D749}">
      <dsp:nvSpPr>
        <dsp:cNvPr id="0" name=""/>
        <dsp:cNvSpPr/>
      </dsp:nvSpPr>
      <dsp:spPr>
        <a:xfrm rot="5400000">
          <a:off x="1275499" y="61059"/>
          <a:ext cx="1628775" cy="1478080"/>
        </a:xfrm>
        <a:prstGeom prst="upArrow">
          <a:avLst>
            <a:gd name="adj1" fmla="val 50000"/>
            <a:gd name="adj2" fmla="val 35000"/>
          </a:avLst>
        </a:prstGeom>
        <a:noFill/>
        <a:ln w="19050" cap="flat" cmpd="sng" algn="ctr">
          <a:solidFill>
            <a:srgbClr val="00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Scored</a:t>
          </a:r>
        </a:p>
      </dsp:txBody>
      <dsp:txXfrm rot="-5400000">
        <a:off x="1350847" y="392905"/>
        <a:ext cx="1219416" cy="814387"/>
      </dsp:txXfrm>
    </dsp:sp>
  </dsp:spTree>
</dsp:drawing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9c26b516-99a2-46e9-9f5e-24cd0ed530a5" xsi:nil="true"/>
    <lcf76f155ced4ddcb4097134ff3c332f xmlns="989998f2-a2b7-4b44-82b6-b98408f16ef8">
      <Terms xmlns="http://schemas.microsoft.com/office/infopath/2007/PartnerControls"/>
    </lcf76f155ced4ddcb4097134ff3c332f>
    <SharedWithUsers xmlns="9c26b516-99a2-46e9-9f5e-24cd0ed530a5">
      <UserInfo>
        <DisplayName>Sharma, Priyanka (NIH/OD) [C]</DisplayName>
        <AccountId>134</AccountId>
        <AccountType/>
      </UserInfo>
      <UserInfo>
        <DisplayName>Barry, Sophie (NIH/OD) [E]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6887D1DAA6244B670A3DCDEA32DA0" ma:contentTypeVersion="13" ma:contentTypeDescription="Create a new document." ma:contentTypeScope="" ma:versionID="8cd3d32e8dd55e4880ae2bfedf29bfa9">
  <xsd:schema xmlns:xsd="http://www.w3.org/2001/XMLSchema" xmlns:xs="http://www.w3.org/2001/XMLSchema" xmlns:p="http://schemas.microsoft.com/office/2006/metadata/properties" xmlns:ns2="989998f2-a2b7-4b44-82b6-b98408f16ef8" xmlns:ns3="9c26b516-99a2-46e9-9f5e-24cd0ed530a5" targetNamespace="http://schemas.microsoft.com/office/2006/metadata/properties" ma:root="true" ma:fieldsID="11470788a0e1d813b944cfacce75d465" ns2:_="" ns3:_="">
    <xsd:import namespace="989998f2-a2b7-4b44-82b6-b98408f16ef8"/>
    <xsd:import namespace="9c26b516-99a2-46e9-9f5e-24cd0ed53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998f2-a2b7-4b44-82b6-b98408f16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b516-99a2-46e9-9f5e-24cd0ed530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13709c-d772-4161-a2fa-18adeabb9588}" ma:internalName="TaxCatchAll" ma:showField="CatchAllData" ma:web="9c26b516-99a2-46e9-9f5e-24cd0ed53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D9886-8626-4258-9E3C-8AC46B353C98}">
  <ds:schemaRefs>
    <ds:schemaRef ds:uri="9c26b516-99a2-46e9-9f5e-24cd0ed530a5"/>
    <ds:schemaRef ds:uri="http://purl.org/dc/terms/"/>
    <ds:schemaRef ds:uri="http://schemas.microsoft.com/office/2006/documentManagement/types"/>
    <ds:schemaRef ds:uri="http://purl.org/dc/dcmitype/"/>
    <ds:schemaRef ds:uri="989998f2-a2b7-4b44-82b6-b98408f16ef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FAC11F-4B09-4284-958C-081128C65D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077047-12EA-4C4A-9136-72678B8BB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998f2-a2b7-4b44-82b6-b98408f16ef8"/>
    <ds:schemaRef ds:uri="9c26b516-99a2-46e9-9f5e-24cd0ed53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</TotalTime>
  <Words>1577</Words>
  <Application>Microsoft Office PowerPoint</Application>
  <PresentationFormat>Widescreen</PresentationFormat>
  <Paragraphs>297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Wingdings</vt:lpstr>
      <vt:lpstr>OER PowerPoint template</vt:lpstr>
      <vt:lpstr>Office Theme</vt:lpstr>
      <vt:lpstr>1_Office Theme</vt:lpstr>
      <vt:lpstr>Let’s Look at NIH Peer Review</vt:lpstr>
      <vt:lpstr>Presentation Team</vt:lpstr>
      <vt:lpstr>Presentation Team</vt:lpstr>
      <vt:lpstr> Problem</vt:lpstr>
      <vt:lpstr>Solution</vt:lpstr>
      <vt:lpstr>Presentation Outline</vt:lpstr>
      <vt:lpstr>What Happens to Your Application?</vt:lpstr>
      <vt:lpstr>Level 1: How Are Applications Evaluated?</vt:lpstr>
      <vt:lpstr>Peer Reviewers</vt:lpstr>
      <vt:lpstr>At the Review Meeting</vt:lpstr>
      <vt:lpstr>Review Criteria: Overall Impact</vt:lpstr>
      <vt:lpstr>Review Criteria</vt:lpstr>
      <vt:lpstr>Final Impact Scores</vt:lpstr>
      <vt:lpstr>Streamlining Process</vt:lpstr>
      <vt:lpstr>Outcome of Review</vt:lpstr>
      <vt:lpstr>After the Review Meeting</vt:lpstr>
      <vt:lpstr>Level 2: NIH National Advisory Councils</vt:lpstr>
      <vt:lpstr>NIH National Advisory Councils</vt:lpstr>
      <vt:lpstr>Who Makes Funding Decisions?</vt:lpstr>
      <vt:lpstr>What Is Review Integrity?</vt:lpstr>
      <vt:lpstr>Managing Conflict of Interest (COI)</vt:lpstr>
      <vt:lpstr>Maintaining Confidentiality</vt:lpstr>
      <vt:lpstr>Your Action Items</vt:lpstr>
      <vt:lpstr>Additional Information</vt:lpstr>
      <vt:lpstr>Appendix 1: Types of Review Criteria</vt:lpstr>
      <vt:lpstr>Appendix 2: The NIH Summary Statement</vt:lpstr>
      <vt:lpstr>Appendix 3: The NIH Summary Statement</vt:lpstr>
    </vt:vector>
  </TitlesOfParts>
  <Company>NIH/OER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Peer Review Process - NIH Regional Seminar May2018</dc:title>
  <dc:subject>OER PPT</dc:subject>
  <dc:creator>NIH/OER</dc:creator>
  <cp:keywords>NIH Peer Review</cp:keywords>
  <cp:lastModifiedBy>Sharma, Priyanka (NIH/OD) [C]</cp:lastModifiedBy>
  <cp:revision>14</cp:revision>
  <cp:lastPrinted>2018-08-14T20:06:18Z</cp:lastPrinted>
  <dcterms:created xsi:type="dcterms:W3CDTF">2006-12-01T15:20:27Z</dcterms:created>
  <dcterms:modified xsi:type="dcterms:W3CDTF">2023-01-30T20:06:34Z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0x010100FD46887D1DAA6244B670A3DCDEA32DA0</vt:lpwstr>
  </property>
  <property fmtid="{D5CDD505-2E9C-101B-9397-08002B2CF9AE}" pid="3" name="MediaServiceImageTags">
    <vt:lpwstr/>
  </property>
</Properties>
</file>