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3770"/>
    <a:srgbClr val="ACD433"/>
    <a:srgbClr val="D0E68A"/>
    <a:srgbClr val="4492C9"/>
    <a:srgbClr val="154B22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940189-D7A7-464F-AB4A-E6024DBE000F}" v="505" dt="2023-01-30T23:10:11.4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6385" autoAdjust="0"/>
  </p:normalViewPr>
  <p:slideViewPr>
    <p:cSldViewPr snapToGrid="0">
      <p:cViewPr varScale="1">
        <p:scale>
          <a:sx n="75" d="100"/>
          <a:sy n="75" d="100"/>
        </p:scale>
        <p:origin x="77" y="278"/>
      </p:cViewPr>
      <p:guideLst/>
    </p:cSldViewPr>
  </p:slideViewPr>
  <p:outlineViewPr>
    <p:cViewPr>
      <p:scale>
        <a:sx n="33" d="100"/>
        <a:sy n="33" d="100"/>
      </p:scale>
      <p:origin x="0" y="-17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ION" val="QvLnwt4r"/>
  <p:tag name="ARTICULATE_DESIGN_ID_ION" val="JmeeSbmo"/>
  <p:tag name="ARTICULATE_SLIDE_THUMBNAIL_REFRESH" val="1"/>
  <p:tag name="ARTICULATE_PROJECT_OPEN" val="0"/>
  <p:tag name="ARTICULATE_SLIDE_COUNT" val="7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26b516-99a2-46e9-9f5e-24cd0ed530a5" xsi:nil="true"/>
    <lcf76f155ced4ddcb4097134ff3c332f xmlns="989998f2-a2b7-4b44-82b6-b98408f16ef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46887D1DAA6244B670A3DCDEA32DA0" ma:contentTypeVersion="13" ma:contentTypeDescription="Create a new document." ma:contentTypeScope="" ma:versionID="8cd3d32e8dd55e4880ae2bfedf29bfa9">
  <xsd:schema xmlns:xsd="http://www.w3.org/2001/XMLSchema" xmlns:xs="http://www.w3.org/2001/XMLSchema" xmlns:p="http://schemas.microsoft.com/office/2006/metadata/properties" xmlns:ns2="989998f2-a2b7-4b44-82b6-b98408f16ef8" xmlns:ns3="9c26b516-99a2-46e9-9f5e-24cd0ed530a5" targetNamespace="http://schemas.microsoft.com/office/2006/metadata/properties" ma:root="true" ma:fieldsID="11470788a0e1d813b944cfacce75d465" ns2:_="" ns3:_="">
    <xsd:import namespace="989998f2-a2b7-4b44-82b6-b98408f16ef8"/>
    <xsd:import namespace="9c26b516-99a2-46e9-9f5e-24cd0ed530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998f2-a2b7-4b44-82b6-b98408f16e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ce9f98e-9ad5-43de-b59a-72d7e946aa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6b516-99a2-46e9-9f5e-24cd0ed530a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513709c-d772-4161-a2fa-18adeabb9588}" ma:internalName="TaxCatchAll" ma:showField="CatchAllData" ma:web="9c26b516-99a2-46e9-9f5e-24cd0ed530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D5931-8C13-498B-B77E-9A7EC257F88F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989998f2-a2b7-4b44-82b6-b98408f16ef8"/>
    <ds:schemaRef ds:uri="9c26b516-99a2-46e9-9f5e-24cd0ed530a5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86DA1E3-ECC0-44AE-AB9F-B5BAC9526A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7EF237-CBA8-4645-AA98-4BF3F8140782}">
  <ds:schemaRefs>
    <ds:schemaRef ds:uri="989998f2-a2b7-4b44-82b6-b98408f16ef8"/>
    <ds:schemaRef ds:uri="9c26b516-99a2-46e9-9f5e-24cd0ed530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3011</TotalTime>
  <Words>6085</Words>
  <Application>Microsoft Office PowerPoint</Application>
  <PresentationFormat>Widescreen</PresentationFormat>
  <Paragraphs>653</Paragraphs>
  <Slides>71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Arial</vt:lpstr>
      <vt:lpstr>Calibri</vt:lpstr>
      <vt:lpstr>Century Gothic</vt:lpstr>
      <vt:lpstr>Droid Sans</vt:lpstr>
      <vt:lpstr>Wingdings</vt:lpstr>
      <vt:lpstr>Wingdings 3</vt:lpstr>
      <vt:lpstr>Ion</vt:lpstr>
      <vt:lpstr>1_Ion</vt:lpstr>
      <vt:lpstr>2_Ion</vt:lpstr>
      <vt:lpstr>NIH Grant Basics and  Need to Know Resources</vt:lpstr>
      <vt:lpstr>Presentation Team</vt:lpstr>
      <vt:lpstr>Who We Are</vt:lpstr>
      <vt:lpstr>NIH Mission</vt:lpstr>
      <vt:lpstr>NIH FY2021 By The Numbers</vt:lpstr>
      <vt:lpstr>Questions we’ll cover</vt:lpstr>
      <vt:lpstr>Where do I start?</vt:lpstr>
      <vt:lpstr>Grants.nih.gov – Utility Links</vt:lpstr>
      <vt:lpstr>Grants.nih.gov – Quick Links to Key Resources</vt:lpstr>
      <vt:lpstr>Grants.nih.gov: Navigation</vt:lpstr>
      <vt:lpstr>Where’s the funding?</vt:lpstr>
      <vt:lpstr>National Institutes of Health</vt:lpstr>
      <vt:lpstr>RePORTER</vt:lpstr>
      <vt:lpstr>Matchmaker</vt:lpstr>
      <vt:lpstr>RePORTER - Matchmaker</vt:lpstr>
      <vt:lpstr>RePORTER – Matchmaker Results</vt:lpstr>
      <vt:lpstr>RePORTER – Drilling Down in Results</vt:lpstr>
      <vt:lpstr>RePORTER – Filtered Results</vt:lpstr>
      <vt:lpstr>RePORTER – Program Officials</vt:lpstr>
      <vt:lpstr>Learn More: Matchmaker &amp; ICs</vt:lpstr>
      <vt:lpstr>Where do I turn when I need help or advice?</vt:lpstr>
      <vt:lpstr>The NIH Extramural Team</vt:lpstr>
      <vt:lpstr>Program Official</vt:lpstr>
      <vt:lpstr>Scientific Review Officer</vt:lpstr>
      <vt:lpstr>Grants Management Officer</vt:lpstr>
      <vt:lpstr>Learn More: Roles &amp; Finding Help</vt:lpstr>
      <vt:lpstr>What funding opportunities are available &amp; how can I find them?</vt:lpstr>
      <vt:lpstr>Funding Opportunity Announcements (FOAs)</vt:lpstr>
      <vt:lpstr>FOAs Include</vt:lpstr>
      <vt:lpstr>Find Opportunity of Interest</vt:lpstr>
      <vt:lpstr>Grants.gov</vt:lpstr>
      <vt:lpstr>NIH Guide</vt:lpstr>
      <vt:lpstr>NIH Funding Opportunities </vt:lpstr>
      <vt:lpstr>Requests for Applications (RFAs)</vt:lpstr>
      <vt:lpstr>Parent Announcements</vt:lpstr>
      <vt:lpstr>Program Announcement (PA)</vt:lpstr>
      <vt:lpstr>Notices of Special Interest (NOSIs)</vt:lpstr>
      <vt:lpstr>Types of Grant Programs</vt:lpstr>
      <vt:lpstr>Types of Grant Programs Page</vt:lpstr>
      <vt:lpstr>Learn More: Programs &amp; Opportunities</vt:lpstr>
      <vt:lpstr>What’s the application process &amp; how long does it take?</vt:lpstr>
      <vt:lpstr>Grants Process Overview</vt:lpstr>
      <vt:lpstr>Grant Process Overview</vt:lpstr>
      <vt:lpstr>Plan </vt:lpstr>
      <vt:lpstr>How much time does it take to write a grant application?</vt:lpstr>
      <vt:lpstr>Your Team</vt:lpstr>
      <vt:lpstr>Prepare to Apply</vt:lpstr>
      <vt:lpstr>Application Submission Options</vt:lpstr>
      <vt:lpstr>Write Application</vt:lpstr>
      <vt:lpstr>How to Apply – Application Guide</vt:lpstr>
      <vt:lpstr>How to Apply Application Guide home page</vt:lpstr>
      <vt:lpstr>Follow All Instructions Carefully</vt:lpstr>
      <vt:lpstr>Submit Early!</vt:lpstr>
      <vt:lpstr>Receipt &amp; Referral</vt:lpstr>
      <vt:lpstr>Peer Review</vt:lpstr>
      <vt:lpstr>Post-Review, Pre-Award &amp; Award Process</vt:lpstr>
      <vt:lpstr>Pre-Award &amp;  Award Process</vt:lpstr>
      <vt:lpstr>Notice of Award (NoA)</vt:lpstr>
      <vt:lpstr>NIH Grants Policy Statement</vt:lpstr>
      <vt:lpstr>Post-Award Monitoring &amp; Reporting</vt:lpstr>
      <vt:lpstr>Learn More: Grants Process &amp; Policy</vt:lpstr>
      <vt:lpstr>Stay Connected</vt:lpstr>
      <vt:lpstr>Stay Connected – News &amp; Events</vt:lpstr>
      <vt:lpstr>Consolidated Resource List </vt:lpstr>
      <vt:lpstr>Resources: General</vt:lpstr>
      <vt:lpstr>Resources: ICs &amp; Staff</vt:lpstr>
      <vt:lpstr>Resources: Funding Opportunities &amp; Programs</vt:lpstr>
      <vt:lpstr>Resources: Application Preparation</vt:lpstr>
      <vt:lpstr>Resources: Application Process</vt:lpstr>
      <vt:lpstr>Resources: Tools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the NIH Grant Process &amp;  Need to Know Resources</dc:title>
  <dc:creator>Cummins, Sheri (NIH/OD) [E]</dc:creator>
  <cp:lastModifiedBy>Sharma, Priyanka (NIH/OD) [C]</cp:lastModifiedBy>
  <cp:revision>9</cp:revision>
  <dcterms:created xsi:type="dcterms:W3CDTF">2020-09-03T18:52:42Z</dcterms:created>
  <dcterms:modified xsi:type="dcterms:W3CDTF">2023-01-31T20:30:57Z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0x010100FD46887D1DAA6244B670A3DCDEA32DA0</vt:lpwstr>
  </property>
  <property fmtid="{D5CDD505-2E9C-101B-9397-08002B2CF9AE}" pid="3" name="ArticulateGUID">
    <vt:lpwstr>22A8D959-F20E-43D0-A099-D0C88ED1444B</vt:lpwstr>
  </property>
  <property fmtid="{D5CDD505-2E9C-101B-9397-08002B2CF9AE}" pid="4" name="ArticulatePath">
    <vt:lpwstr>slideset-Fundamentals-of-the-NIH-Grant-Process-and-Need-to-Know-Resources-Nov2021</vt:lpwstr>
  </property>
  <property fmtid="{D5CDD505-2E9C-101B-9397-08002B2CF9AE}" pid="5" name="MediaServiceImageTags">
    <vt:lpwstr/>
  </property>
</Properties>
</file>