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6699"/>
    <a:srgbClr val="FFCC66"/>
    <a:srgbClr val="FFFF99"/>
    <a:srgbClr val="FF6600"/>
    <a:srgbClr val="669900"/>
    <a:srgbClr val="993300"/>
    <a:srgbClr val="FFFF66"/>
    <a:srgbClr val="99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7" autoAdjust="0"/>
    <p:restoredTop sz="81258" autoAdjust="0"/>
  </p:normalViewPr>
  <p:slideViewPr>
    <p:cSldViewPr>
      <p:cViewPr varScale="1">
        <p:scale>
          <a:sx n="80" d="100"/>
          <a:sy n="80" d="100"/>
        </p:scale>
        <p:origin x="47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054"/>
    </p:cViewPr>
  </p:sorterViewPr>
  <p:notesViewPr>
    <p:cSldViewPr>
      <p:cViewPr varScale="1">
        <p:scale>
          <a:sx n="63" d="100"/>
          <a:sy n="63" d="100"/>
        </p:scale>
        <p:origin x="1888" y="36"/>
      </p:cViewPr>
      <p:guideLst>
        <p:guide orient="horz" pos="2208"/>
        <p:guide pos="2928"/>
      </p:guideLst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ed217b5-a79e-4f4a-9771-7e79ef33de59"/>
    <ds:schemaRef ds:uri="http://schemas.microsoft.com/office/infopath/2007/PartnerControls"/>
    <ds:schemaRef ds:uri="4a79b4f7-0f50-46b9-b575-1ae67d8e3eae"/>
    <ds:schemaRef ds:uri="http://www.w3.org/XML/1998/namespace"/>
    <ds:schemaRef ds:uri="9c26b516-99a2-46e9-9f5e-24cd0ed530a5"/>
    <ds:schemaRef ds:uri="989998f2-a2b7-4b44-82b6-b98408f16ef8"/>
  </ds:schemaRefs>
</ds:datastoreItem>
</file>

<file path=customXml/itemProps3.xml><?xml version="1.0" encoding="utf-8"?>
<ds:datastoreItem xmlns:ds="http://schemas.openxmlformats.org/officeDocument/2006/customXml" ds:itemID="{086E9336-E062-4487-9E5D-3B1C0F3F1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2753</Words>
  <Application>Microsoft Office PowerPoint</Application>
  <PresentationFormat>Widescreen</PresentationFormat>
  <Paragraphs>372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Georgia</vt:lpstr>
      <vt:lpstr>Helvetica</vt:lpstr>
      <vt:lpstr>Open Sans</vt:lpstr>
      <vt:lpstr>Wingdings</vt:lpstr>
      <vt:lpstr>Wingdings 2</vt:lpstr>
      <vt:lpstr>ProcessDiagram</vt:lpstr>
      <vt:lpstr>2_without arrows</vt:lpstr>
      <vt:lpstr>Ready, Set, Submit!</vt:lpstr>
      <vt:lpstr>Take Home Messages</vt:lpstr>
      <vt:lpstr>NIH Grants and Funding https://grants.nih.gov/ </vt:lpstr>
      <vt:lpstr>How to Apply – Application Guide https://grants.nih.gov/grants/how-to-apply-application-guide.html</vt:lpstr>
      <vt:lpstr>Understand Key Systems &amp; Roles </vt:lpstr>
      <vt:lpstr>Organization Registration</vt:lpstr>
      <vt:lpstr>Application Submission Options</vt:lpstr>
      <vt:lpstr>Your Application will be…</vt:lpstr>
      <vt:lpstr>Application Forms</vt:lpstr>
      <vt:lpstr>Now Let’s Talk About the Application Process</vt:lpstr>
      <vt:lpstr>Step 1: Find an Opportunity of Interest</vt:lpstr>
      <vt:lpstr>Carefully Read the Entire Notice of Funding Opportunity (NOFO)</vt:lpstr>
      <vt:lpstr>Step 2: Plan for Your Submission</vt:lpstr>
      <vt:lpstr>Step 3: Initiate Application</vt:lpstr>
      <vt:lpstr>Step 4: Build Your Team</vt:lpstr>
      <vt:lpstr>Step 5: Enter Data https://grants.nih.gov/grants/how-to-apply-application-guide.html </vt:lpstr>
      <vt:lpstr>Application Attachments https://grants.nih.gov/grants/how-to-apply-application-guide/format-and-write/format-attachments.htm</vt:lpstr>
      <vt:lpstr>New for FORMS-H Required for Due Dates On or After January 25, 2023</vt:lpstr>
      <vt:lpstr>Data Management and Sharing (DMS) Application Requirements</vt:lpstr>
      <vt:lpstr>DMS Plan</vt:lpstr>
      <vt:lpstr>Step 6: Finalize Your Application</vt:lpstr>
      <vt:lpstr>Step 7: Submit Your Application</vt:lpstr>
      <vt:lpstr>On-time Submission</vt:lpstr>
      <vt:lpstr>Step 8: Track Your Application</vt:lpstr>
      <vt:lpstr>Errors &amp; Warnings</vt:lpstr>
      <vt:lpstr>Correcting Errors Found After Submission https://grants.nih.gov/grants/how-to-apply-application-guide/submission-process/changed-corrected-application.htm </vt:lpstr>
      <vt:lpstr>Application Assembled &amp; Posted in eRA Commons</vt:lpstr>
      <vt:lpstr>Application Viewing Window https://public.era.nih.gov/commons </vt:lpstr>
      <vt:lpstr>Submission Complete!</vt:lpstr>
      <vt:lpstr>Application Checks (Validations)</vt:lpstr>
      <vt:lpstr>Resources</vt:lpstr>
      <vt:lpstr>Help Desks</vt:lpstr>
      <vt:lpstr>Online Resources &amp; Websites</vt:lpstr>
      <vt:lpstr>Stay Connected – Subscribe to Listservs https://era.nih.gov/about-era/get-connected.htm 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22</cp:revision>
  <dcterms:created xsi:type="dcterms:W3CDTF">2011-05-13T19:52:12Z</dcterms:created>
  <dcterms:modified xsi:type="dcterms:W3CDTF">2023-01-30T20:16:26Z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0x010100FD46887D1DAA6244B670A3DCDEA32DA0</vt:lpwstr>
  </property>
  <property fmtid="{D5CDD505-2E9C-101B-9397-08002B2CF9AE}" pid="4" name="MediaServiceImageTags">
    <vt:lpwstr/>
  </property>
</Properties>
</file>